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1" r:id="rId4"/>
    <p:sldId id="282" r:id="rId5"/>
    <p:sldId id="278" r:id="rId6"/>
    <p:sldId id="257" r:id="rId7"/>
    <p:sldId id="258" r:id="rId8"/>
    <p:sldId id="259" r:id="rId9"/>
    <p:sldId id="284" r:id="rId10"/>
    <p:sldId id="283" r:id="rId11"/>
    <p:sldId id="260" r:id="rId12"/>
    <p:sldId id="266" r:id="rId13"/>
    <p:sldId id="270" r:id="rId14"/>
    <p:sldId id="271" r:id="rId15"/>
    <p:sldId id="275" r:id="rId16"/>
    <p:sldId id="277" r:id="rId17"/>
  </p:sldIdLst>
  <p:sldSz cx="24384000" cy="13716000"/>
  <p:notesSz cx="6858000" cy="9144000"/>
  <p:embeddedFontLst>
    <p:embeddedFont>
      <p:font typeface="Druk Medium" pitchFamily="2" charset="77"/>
      <p:regular r:id="rId19"/>
      <p:italic r:id="rId20"/>
    </p:embeddedFont>
    <p:embeddedFont>
      <p:font typeface="Proxima Nova" panose="02000506030000020004" pitchFamily="2" charset="0"/>
      <p:regular r:id="rId21"/>
      <p:bold r:id="rId22"/>
      <p:italic r:id="rId23"/>
      <p:boldItalic r:id="rId24"/>
    </p:embeddedFont>
    <p:embeddedFont>
      <p:font typeface="Proxima Nova Extrabold" panose="02000506030000020004" pitchFamily="2" charset="0"/>
      <p:bold r:id="rId25"/>
      <p:italic r:id="rId26"/>
      <p:boldItalic r:id="rId27"/>
    </p:embeddedFont>
    <p:embeddedFont>
      <p:font typeface="Proxima Nova Semibold" panose="02000506030000020004" pitchFamily="2" charset="0"/>
      <p:regular r:id="rId28"/>
      <p:bold r:id="rId29"/>
      <p:italic r:id="rId30"/>
      <p:boldItalic r:id="rId31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1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Proxima Nova"/>
        <a:ea typeface="Proxima Nova"/>
        <a:cs typeface="Proxima Nova"/>
        <a:sym typeface="Proxima Nova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 Cronk" initials="BC" lastIdx="1" clrIdx="0">
    <p:extLst>
      <p:ext uri="{19B8F6BF-5375-455C-9EA6-DF929625EA0E}">
        <p15:presenceInfo xmlns:p15="http://schemas.microsoft.com/office/powerpoint/2012/main" userId="Brad Cro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E"/>
    <a:srgbClr val="1F5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713CF-69EC-4B2A-B488-6C9AE7667A6A}" v="21" dt="2020-08-24T18:42:21.898"/>
    <p1510:client id="{2AFD3FB2-4FA6-D541-95FF-A8FDC6630A66}" v="17" dt="2020-08-24T18:51:38.02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8ABA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008AB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ADEFF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AEAEB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90196"/>
              <a:satOff val="16169"/>
              <a:lumOff val="-19584"/>
            </a:schemeClr>
          </a:solidFill>
        </a:fill>
      </a:tcStyle>
    </a:firstCol>
    <a:lastRow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312616"/>
              <a:satOff val="21048"/>
              <a:lumOff val="-2941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D238"/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F7EA"/>
          </a:solidFill>
        </a:fill>
      </a:tcStyle>
    </a:lastRow>
    <a:fir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19922"/>
              <a:satOff val="-56679"/>
              <a:lumOff val="-26479"/>
            </a:schemeClr>
          </a:solidFill>
        </a:fill>
      </a:tcStyle>
    </a:firstCol>
    <a:lastRow>
      <a:tcTxStyle b="off" i="off">
        <a:font>
          <a:latin typeface="Proxima Nova Medium"/>
          <a:ea typeface="Proxima Nova Medium"/>
          <a:cs typeface="Proxima Nova Medium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AEBEB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228106"/>
              <a:satOff val="-38633"/>
              <a:lumOff val="-17889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oxima Nova"/>
          <a:ea typeface="Proxima Nova"/>
          <a:cs typeface="Proxima Nov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BBBBBB"/>
          </a:solidFill>
        </a:fill>
      </a:tcStyle>
    </a:band2H>
    <a:firstCol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lastRow>
    <a:firstRow>
      <a:tcTxStyle b="on" i="off">
        <a:font>
          <a:latin typeface="Proxima Nova"/>
          <a:ea typeface="Proxima Nova"/>
          <a:cs typeface="Proxima Nov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0"/>
    <p:restoredTop sz="94713"/>
  </p:normalViewPr>
  <p:slideViewPr>
    <p:cSldViewPr snapToGrid="0" snapToObjects="1" showGuides="1">
      <p:cViewPr varScale="1">
        <p:scale>
          <a:sx n="101" d="100"/>
          <a:sy n="101" d="100"/>
        </p:scale>
        <p:origin x="512" y="22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5671499999999999"/>
          <c:y val="6.5422999999999995E-2"/>
          <c:w val="0.83828499999999995"/>
          <c:h val="0.7421640000000000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5D9648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FY2016</c:v>
                </c:pt>
                <c:pt idx="1">
                  <c:v>FY2017</c:v>
                </c:pt>
                <c:pt idx="2">
                  <c:v>FY2018</c:v>
                </c:pt>
                <c:pt idx="3">
                  <c:v>FY2019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21.29</c:v>
                </c:pt>
                <c:pt idx="1">
                  <c:v>25.21</c:v>
                </c:pt>
                <c:pt idx="2">
                  <c:v>31.97</c:v>
                </c:pt>
                <c:pt idx="3">
                  <c:v>39.03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3-4C92-B8C1-962A34759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2094734552"/>
        <c:axId val="2094734553"/>
      </c:barChart>
      <c:lineChart>
        <c:grouping val="standard"/>
        <c:varyColors val="0"/>
        <c:ser>
          <c:idx val="0"/>
          <c:order val="1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ln w="76200" cap="flat">
              <a:solidFill>
                <a:schemeClr val="accent1">
                  <a:hueOff val="65867"/>
                  <a:lumOff val="-6008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6"/>
            <c:spPr>
              <a:solidFill>
                <a:srgbClr val="FFFFFF"/>
              </a:solidFill>
              <a:ln w="76200" cap="flat">
                <a:solidFill>
                  <a:schemeClr val="accent1">
                    <a:hueOff val="65867"/>
                    <a:lumOff val="-6008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Sheet1!$B$1:$E$1</c:f>
              <c:strCache>
                <c:ptCount val="4"/>
                <c:pt idx="0">
                  <c:v>FY2016</c:v>
                </c:pt>
                <c:pt idx="1">
                  <c:v>FY2017</c:v>
                </c:pt>
                <c:pt idx="2">
                  <c:v>FY2018</c:v>
                </c:pt>
                <c:pt idx="3">
                  <c:v>FY2019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21.29</c:v>
                </c:pt>
                <c:pt idx="1">
                  <c:v>25.21</c:v>
                </c:pt>
                <c:pt idx="2">
                  <c:v>31.97</c:v>
                </c:pt>
                <c:pt idx="3">
                  <c:v>39.03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F3-4C92-B8C1-962A347595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500" b="0" i="0" u="none" strike="noStrike">
                    <a:solidFill>
                      <a:srgbClr val="5E5E5E"/>
                    </a:solidFill>
                    <a:latin typeface="Proxima Nova"/>
                  </a:defRPr>
                </a:pPr>
                <a:r>
                  <a:rPr lang="en-US" sz="2500" b="0" i="0" u="none" strike="noStrike">
                    <a:solidFill>
                      <a:srgbClr val="5E5E5E"/>
                    </a:solidFill>
                    <a:latin typeface="Proxima Nova"/>
                  </a:rPr>
                  <a:t>Valuation at June 30th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Proxima Nova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500" b="0" i="0" u="none" strike="noStrike">
                    <a:solidFill>
                      <a:srgbClr val="5E5E5E"/>
                    </a:solidFill>
                    <a:latin typeface="Proxima Nova"/>
                  </a:defRPr>
                </a:pPr>
                <a:r>
                  <a:rPr lang="en-US" sz="2500" b="0" i="0" u="none" strike="noStrike">
                    <a:solidFill>
                      <a:srgbClr val="5E5E5E"/>
                    </a:solidFill>
                    <a:latin typeface="Proxima Nova"/>
                  </a:rPr>
                  <a:t>Per Share Value</a:t>
                </a:r>
              </a:p>
            </c:rich>
          </c:tx>
          <c:overlay val="1"/>
        </c:title>
        <c:numFmt formatCode="&quot;$&quot;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Proxima Nova"/>
              </a:defRPr>
            </a:pPr>
            <a:endParaRPr lang="en-US"/>
          </a:p>
        </c:txPr>
        <c:crossAx val="2094734552"/>
        <c:crosses val="autoZero"/>
        <c:crossBetween val="between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2T16:30:37.079" idx="1">
    <p:pos x="15380" y="-11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3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98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0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2434335"/>
            <a:ext cx="21945600" cy="706629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52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771900" y="4464048"/>
            <a:ext cx="16840200" cy="4883152"/>
          </a:xfrm>
          <a:prstGeom prst="rect">
            <a:avLst/>
          </a:prstGeom>
        </p:spPr>
        <p:txBody>
          <a:bodyPr anchor="ctr"/>
          <a:lstStyle>
            <a:lvl1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431800" indent="-431800" defTabSz="825500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Attribu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203700" y="9347200"/>
            <a:ext cx="16840200" cy="680721"/>
          </a:xfrm>
          <a:prstGeom prst="rect">
            <a:avLst/>
          </a:prstGeom>
        </p:spPr>
        <p:txBody>
          <a:bodyPr lIns="76200" tIns="76200" rIns="76200" bIns="76200"/>
          <a:lstStyle>
            <a:lvl1pPr marL="0" indent="0" defTabSz="825500">
              <a:lnSpc>
                <a:spcPts val="36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495873917_2724x1818.jpg"/>
          <p:cNvSpPr>
            <a:spLocks noGrp="1"/>
          </p:cNvSpPr>
          <p:nvPr>
            <p:ph type="pic" sz="half" idx="13"/>
          </p:nvPr>
        </p:nvSpPr>
        <p:spPr>
          <a:xfrm>
            <a:off x="635000" y="6832600"/>
            <a:ext cx="12877800" cy="85899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496036167_2890x1683.jpg"/>
          <p:cNvSpPr>
            <a:spLocks noGrp="1"/>
          </p:cNvSpPr>
          <p:nvPr>
            <p:ph type="pic" sz="half" idx="14"/>
          </p:nvPr>
        </p:nvSpPr>
        <p:spPr>
          <a:xfrm>
            <a:off x="88900" y="-177800"/>
            <a:ext cx="14008100" cy="81576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idx="15"/>
          </p:nvPr>
        </p:nvSpPr>
        <p:spPr>
          <a:xfrm>
            <a:off x="12814300" y="-355600"/>
            <a:ext cx="1203395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495873917_2724x1818.jpg"/>
          <p:cNvSpPr>
            <a:spLocks noGrp="1"/>
          </p:cNvSpPr>
          <p:nvPr>
            <p:ph type="pic" idx="13"/>
          </p:nvPr>
        </p:nvSpPr>
        <p:spPr>
          <a:xfrm>
            <a:off x="635000" y="-1181110"/>
            <a:ext cx="23114000" cy="154178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1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62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63" name="638623930_2326x1548.jpg"/>
          <p:cNvSpPr>
            <a:spLocks noGrp="1"/>
          </p:cNvSpPr>
          <p:nvPr>
            <p:ph type="pic" idx="13"/>
          </p:nvPr>
        </p:nvSpPr>
        <p:spPr>
          <a:xfrm>
            <a:off x="9156700" y="-38100"/>
            <a:ext cx="19693467" cy="13106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Author and Date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19200" y="1646935"/>
            <a:ext cx="8356600" cy="7701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4064000"/>
            <a:ext cx="21945600" cy="5930900"/>
          </a:xfrm>
          <a:prstGeom prst="rect">
            <a:avLst/>
          </a:prstGeom>
        </p:spPr>
        <p:txBody>
          <a:bodyPr anchor="ctr"/>
          <a:lstStyle>
            <a:lvl1pPr marL="431800" indent="-431800">
              <a:defRPr spc="0">
                <a:solidFill>
                  <a:srgbClr val="FFFFFF"/>
                </a:soli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3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763675"/>
            <a:ext cx="21945600" cy="41928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14000" b="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49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19200" y="9436100"/>
            <a:ext cx="21945599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32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33912" y="13075665"/>
            <a:ext cx="37617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lnSpc>
                <a:spcPts val="2600"/>
              </a:lnSpc>
              <a:spcBef>
                <a:spcPts val="0"/>
              </a:spcBef>
              <a:defRPr sz="2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1F5891"/>
          </a:solidFill>
          <a:uFillTx/>
          <a:latin typeface="+mn-lt"/>
          <a:ea typeface="+mn-ea"/>
          <a:cs typeface="+mn-cs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+mn-lt"/>
          <a:ea typeface="+mn-ea"/>
          <a:cs typeface="+mn-cs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1pPr>
      <a:lvl2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2pPr>
      <a:lvl3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3pPr>
      <a:lvl4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4pPr>
      <a:lvl5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5pPr>
      <a:lvl6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6pPr>
      <a:lvl7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7pPr>
      <a:lvl8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8pPr>
      <a:lvl9pPr marL="0" marR="0" indent="0" algn="ctr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EMPLOYEE OWNED COMPANY"/>
          <p:cNvSpPr txBox="1">
            <a:spLocks noGrp="1"/>
          </p:cNvSpPr>
          <p:nvPr>
            <p:ph type="body" sz="quarter" idx="13"/>
          </p:nvPr>
        </p:nvSpPr>
        <p:spPr>
          <a:xfrm>
            <a:off x="1219200" y="7908014"/>
            <a:ext cx="21945600" cy="70662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 algn="ctr"/>
          </a:lstStyle>
          <a:p>
            <a:r>
              <a:rPr lang="en-US"/>
              <a:t>An </a:t>
            </a:r>
            <a:r>
              <a:t>EMPLOYEE OWNED COMPANY</a:t>
            </a:r>
          </a:p>
        </p:txBody>
      </p:sp>
      <p:sp>
        <p:nvSpPr>
          <p:cNvPr id="153" name="ALAMON ESOP"/>
          <p:cNvSpPr txBox="1">
            <a:spLocks noGrp="1"/>
          </p:cNvSpPr>
          <p:nvPr>
            <p:ph type="ctrTitle"/>
          </p:nvPr>
        </p:nvSpPr>
        <p:spPr>
          <a:xfrm>
            <a:off x="1690" y="6240592"/>
            <a:ext cx="24164763" cy="121792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>
                <a:latin typeface="+mj-lt"/>
              </a:rPr>
              <a:t>ALAMON</a:t>
            </a:r>
            <a:r>
              <a:rPr lang="en-US" sz="12000" spc="0">
                <a:latin typeface="+mj-lt"/>
              </a:rPr>
              <a:t> &amp; </a:t>
            </a:r>
            <a:r>
              <a:rPr lang="en-US" sz="12000" spc="0" err="1">
                <a:latin typeface="+mj-lt"/>
              </a:rPr>
              <a:t>Telmon</a:t>
            </a:r>
            <a:r>
              <a:rPr sz="12000" spc="0">
                <a:latin typeface="+mj-lt"/>
              </a:rPr>
              <a:t> </a:t>
            </a:r>
            <a:r>
              <a:rPr lang="en-US" sz="12000" spc="0">
                <a:latin typeface="+mj-lt"/>
              </a:rPr>
              <a:t>Joining forces</a:t>
            </a:r>
            <a:br>
              <a:rPr lang="en-US" sz="12000" spc="0">
                <a:latin typeface="+mj-lt"/>
              </a:rPr>
            </a:br>
            <a:endParaRPr sz="12000" spc="0">
              <a:latin typeface="+mj-lt"/>
            </a:endParaRPr>
          </a:p>
        </p:txBody>
      </p:sp>
      <p:pic>
        <p:nvPicPr>
          <p:cNvPr id="154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568" y="600989"/>
            <a:ext cx="3385616" cy="135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6993" y="12907263"/>
            <a:ext cx="250014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/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DECB54EB-E5CE-4149-9FF5-4355EE555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706" y="11335657"/>
            <a:ext cx="3971567" cy="1571606"/>
          </a:xfrm>
          <a:prstGeom prst="rect">
            <a:avLst/>
          </a:prstGeom>
          <a:effectLst>
            <a:outerShdw blurRad="101600" dist="38100" dir="114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285" y="12890329"/>
            <a:ext cx="311430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5" name="Picture 4" descr="A desktop computer monitor sitting on top of a desk&#10;&#10;Description automatically generated">
            <a:extLst>
              <a:ext uri="{FF2B5EF4-FFF2-40B4-BE49-F238E27FC236}">
                <a16:creationId xmlns:a16="http://schemas.microsoft.com/office/drawing/2014/main" id="{2F8EBDC2-F639-D045-B3F9-DE7D11BD9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1955800"/>
            <a:ext cx="12827000" cy="98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179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esop-03-2021.jpg" descr="esop-03-2021.jpg"/>
          <p:cNvPicPr>
            <a:picLocks noChangeAspect="1"/>
          </p:cNvPicPr>
          <p:nvPr/>
        </p:nvPicPr>
        <p:blipFill>
          <a:blip r:embed="rId2"/>
          <a:srcRect l="1375" r="1375"/>
          <a:stretch>
            <a:fillRect/>
          </a:stretch>
        </p:blipFill>
        <p:spPr>
          <a:xfrm>
            <a:off x="476769" y="22406"/>
            <a:ext cx="23907231" cy="1369359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ADY FOR 2021"/>
          <p:cNvSpPr txBox="1">
            <a:spLocks noGrp="1"/>
          </p:cNvSpPr>
          <p:nvPr>
            <p:ph type="title"/>
          </p:nvPr>
        </p:nvSpPr>
        <p:spPr>
          <a:xfrm>
            <a:off x="1061669" y="2524266"/>
            <a:ext cx="21945600" cy="165585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 dirty="0">
                <a:latin typeface="+mj-lt"/>
              </a:rPr>
              <a:t>READY FOR 2021</a:t>
            </a:r>
          </a:p>
        </p:txBody>
      </p:sp>
      <p:pic>
        <p:nvPicPr>
          <p:cNvPr id="217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ENTERING NEW FISCAL YEAR 2021…"/>
          <p:cNvSpPr txBox="1"/>
          <p:nvPr/>
        </p:nvSpPr>
        <p:spPr>
          <a:xfrm>
            <a:off x="1061669" y="4772780"/>
            <a:ext cx="8558433" cy="955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40000"/>
              </a:lnSpc>
              <a:defRPr sz="4400"/>
            </a:pPr>
            <a:r>
              <a:rPr sz="4000" dirty="0"/>
              <a:t>ENTERING NEW FISCAL YEAR 2021 </a:t>
            </a:r>
          </a:p>
          <a:p>
            <a:pPr>
              <a:lnSpc>
                <a:spcPct val="40000"/>
              </a:lnSpc>
              <a:defRPr sz="4400"/>
            </a:pPr>
            <a:r>
              <a:rPr sz="4000" dirty="0"/>
              <a:t>(July through June)</a:t>
            </a:r>
          </a:p>
        </p:txBody>
      </p:sp>
      <p:sp>
        <p:nvSpPr>
          <p:cNvPr id="219" name="We are winning new customers.…"/>
          <p:cNvSpPr txBox="1"/>
          <p:nvPr/>
        </p:nvSpPr>
        <p:spPr>
          <a:xfrm>
            <a:off x="1061669" y="6321085"/>
            <a:ext cx="10173144" cy="5380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t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2200"/>
              </a:spcBef>
              <a:buSzPct val="100000"/>
              <a:buFont typeface="Arial" panose="020B0604020202020204" pitchFamily="34" charset="0"/>
              <a:buChar char="•"/>
              <a:defRPr sz="2600" b="0"/>
            </a:pPr>
            <a:r>
              <a:rPr sz="3200" dirty="0"/>
              <a:t>We are winning new customers</a:t>
            </a:r>
            <a:r>
              <a:rPr lang="en-US" sz="3200" dirty="0"/>
              <a:t>, including some of the nation’s top service providers, value-added resellers and equipment manufacturers. Among them: T-Mobile, Black &amp; Veatch, and </a:t>
            </a:r>
            <a:r>
              <a:rPr lang="en-US" sz="3200" dirty="0" err="1"/>
              <a:t>Ziply</a:t>
            </a:r>
            <a:r>
              <a:rPr lang="en-US" sz="3200" dirty="0"/>
              <a:t> Fiber.</a:t>
            </a:r>
          </a:p>
          <a:p>
            <a:pPr marL="457200" indent="-457200">
              <a:lnSpc>
                <a:spcPct val="100000"/>
              </a:lnSpc>
              <a:spcBef>
                <a:spcPts val="2200"/>
              </a:spcBef>
              <a:buSzPct val="100000"/>
              <a:buFont typeface="Arial" panose="020B0604020202020204" pitchFamily="34" charset="0"/>
              <a:buChar char="•"/>
              <a:defRPr sz="2600" b="0"/>
            </a:pPr>
            <a:r>
              <a:rPr sz="3200" dirty="0"/>
              <a:t>Our services are right in line to help deliver 5G nationwide.</a:t>
            </a:r>
          </a:p>
          <a:p>
            <a:pPr marL="457200" indent="-457200">
              <a:lnSpc>
                <a:spcPct val="100000"/>
              </a:lnSpc>
              <a:spcBef>
                <a:spcPts val="2200"/>
              </a:spcBef>
              <a:buSzPct val="100000"/>
              <a:buFont typeface="Arial" panose="020B0604020202020204" pitchFamily="34" charset="0"/>
              <a:buChar char="•"/>
              <a:defRPr sz="2600" b="0"/>
            </a:pPr>
            <a:r>
              <a:rPr sz="3200" dirty="0"/>
              <a:t>We are looking to win and have several customers in Energy Storage.</a:t>
            </a:r>
          </a:p>
          <a:p>
            <a:pPr marL="457200" indent="-457200">
              <a:lnSpc>
                <a:spcPct val="100000"/>
              </a:lnSpc>
              <a:spcBef>
                <a:spcPts val="2200"/>
              </a:spcBef>
              <a:buSzPct val="100000"/>
              <a:buFont typeface="Arial" panose="020B0604020202020204" pitchFamily="34" charset="0"/>
              <a:buChar char="•"/>
              <a:defRPr sz="2600" b="0"/>
            </a:pPr>
            <a:r>
              <a:rPr lang="en-US" sz="3200" dirty="0"/>
              <a:t>Growth through Acquisition Strategy.</a:t>
            </a:r>
            <a:endParaRPr sz="3200" dirty="0"/>
          </a:p>
        </p:txBody>
      </p:sp>
      <p:sp>
        <p:nvSpPr>
          <p:cNvPr id="220" name="5G technology"/>
          <p:cNvSpPr txBox="1"/>
          <p:nvPr/>
        </p:nvSpPr>
        <p:spPr>
          <a:xfrm>
            <a:off x="19553245" y="5819459"/>
            <a:ext cx="3622788" cy="60388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lang="en-US"/>
              <a:t> </a:t>
            </a:r>
            <a:r>
              <a:t>5G technology</a:t>
            </a:r>
            <a:r>
              <a:rPr lang="en-US"/>
              <a:t>  </a:t>
            </a:r>
            <a:endParaRPr/>
          </a:p>
        </p:txBody>
      </p:sp>
      <p:sp>
        <p:nvSpPr>
          <p:cNvPr id="221" name="Renewable energy"/>
          <p:cNvSpPr txBox="1"/>
          <p:nvPr/>
        </p:nvSpPr>
        <p:spPr>
          <a:xfrm>
            <a:off x="13625285" y="8740459"/>
            <a:ext cx="4328108" cy="60388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lang="en-US"/>
              <a:t> </a:t>
            </a:r>
            <a:r>
              <a:t>Renewable energy</a:t>
            </a:r>
            <a:r>
              <a:rPr lang="en-US"/>
              <a:t>  </a:t>
            </a:r>
            <a:endParaRPr/>
          </a:p>
        </p:txBody>
      </p:sp>
      <p:sp>
        <p:nvSpPr>
          <p:cNvPr id="222" name="Fiber to the home"/>
          <p:cNvSpPr txBox="1"/>
          <p:nvPr/>
        </p:nvSpPr>
        <p:spPr>
          <a:xfrm>
            <a:off x="15239426" y="1565157"/>
            <a:ext cx="4071628" cy="603883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rPr lang="en-US"/>
              <a:t> </a:t>
            </a:r>
            <a:r>
              <a:t>Fiber to the home</a:t>
            </a:r>
            <a:r>
              <a:rPr lang="en-US"/>
              <a:t> </a:t>
            </a:r>
            <a:endParaRPr/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4469" y="12890329"/>
            <a:ext cx="315062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ounded Rectangle"/>
          <p:cNvSpPr/>
          <p:nvPr/>
        </p:nvSpPr>
        <p:spPr>
          <a:xfrm>
            <a:off x="2362105" y="3802083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03" name="ESOP FUNDS YOUR RETIREMENT"/>
          <p:cNvSpPr txBox="1">
            <a:spLocks noGrp="1"/>
          </p:cNvSpPr>
          <p:nvPr>
            <p:ph type="title"/>
          </p:nvPr>
        </p:nvSpPr>
        <p:spPr>
          <a:xfrm>
            <a:off x="492013" y="1780686"/>
            <a:ext cx="23399974" cy="170959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3600" spc="-136"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 dirty="0">
                <a:latin typeface="+mj-lt"/>
              </a:rPr>
              <a:t>ESOP FUNDS YOUR RETIREMENT</a:t>
            </a:r>
          </a:p>
        </p:txBody>
      </p:sp>
      <p:sp>
        <p:nvSpPr>
          <p:cNvPr id="304" name="IRA"/>
          <p:cNvSpPr txBox="1"/>
          <p:nvPr/>
        </p:nvSpPr>
        <p:spPr>
          <a:xfrm>
            <a:off x="4782130" y="4276719"/>
            <a:ext cx="127326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700"/>
            </a:lvl1pPr>
          </a:lstStyle>
          <a:p>
            <a:r>
              <a:t>IRA</a:t>
            </a:r>
          </a:p>
        </p:txBody>
      </p:sp>
      <p:pic>
        <p:nvPicPr>
          <p:cNvPr id="305" name="alamon-logo.png" descr="alamon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Personal Retirement Account"/>
          <p:cNvSpPr txBox="1"/>
          <p:nvPr/>
        </p:nvSpPr>
        <p:spPr>
          <a:xfrm>
            <a:off x="3329248" y="5320490"/>
            <a:ext cx="4179029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700">
                <a:solidFill>
                  <a:srgbClr val="929292"/>
                </a:solidFill>
              </a:defRPr>
            </a:lvl1pPr>
          </a:lstStyle>
          <a:p>
            <a:r>
              <a:rPr sz="2400" dirty="0"/>
              <a:t>Personal Retirement Account</a:t>
            </a:r>
          </a:p>
        </p:txBody>
      </p:sp>
      <p:sp>
        <p:nvSpPr>
          <p:cNvPr id="307" name="You contribute YOUR money."/>
          <p:cNvSpPr txBox="1"/>
          <p:nvPr/>
        </p:nvSpPr>
        <p:spPr>
          <a:xfrm>
            <a:off x="3690759" y="8184720"/>
            <a:ext cx="3456006" cy="1038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400" b="0"/>
            </a:pPr>
            <a:r>
              <a:rPr b="1"/>
              <a:t>You</a:t>
            </a:r>
            <a:r>
              <a:t> contribute </a:t>
            </a:r>
            <a:r>
              <a:rPr b="1"/>
              <a:t>YOUR</a:t>
            </a:r>
            <a:r>
              <a:t> money.</a:t>
            </a:r>
          </a:p>
        </p:txBody>
      </p:sp>
      <p:sp>
        <p:nvSpPr>
          <p:cNvPr id="308" name="How it works:"/>
          <p:cNvSpPr txBox="1"/>
          <p:nvPr/>
        </p:nvSpPr>
        <p:spPr>
          <a:xfrm>
            <a:off x="2364031" y="6433919"/>
            <a:ext cx="6109462" cy="5588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</a:defRPr>
            </a:lvl1pPr>
          </a:lstStyle>
          <a:p>
            <a:r>
              <a:t>How it works:</a:t>
            </a:r>
          </a:p>
        </p:txBody>
      </p:sp>
      <p:sp>
        <p:nvSpPr>
          <p:cNvPr id="309" name="Rounded Rectangle"/>
          <p:cNvSpPr/>
          <p:nvPr/>
        </p:nvSpPr>
        <p:spPr>
          <a:xfrm>
            <a:off x="9131205" y="3802083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D2EAFC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10" name="ESOP"/>
          <p:cNvSpPr txBox="1"/>
          <p:nvPr/>
        </p:nvSpPr>
        <p:spPr>
          <a:xfrm>
            <a:off x="11199776" y="4276719"/>
            <a:ext cx="1976172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700"/>
            </a:lvl1pPr>
          </a:lstStyle>
          <a:p>
            <a:r>
              <a:t>ESOP</a:t>
            </a:r>
          </a:p>
        </p:txBody>
      </p:sp>
      <p:sp>
        <p:nvSpPr>
          <p:cNvPr id="311" name="“Special” IRS Retirement Account"/>
          <p:cNvSpPr txBox="1"/>
          <p:nvPr/>
        </p:nvSpPr>
        <p:spPr>
          <a:xfrm>
            <a:off x="9519014" y="5320490"/>
            <a:ext cx="5337697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2700">
                <a:solidFill>
                  <a:srgbClr val="929292"/>
                </a:solidFill>
              </a:defRPr>
            </a:lvl1pPr>
          </a:lstStyle>
          <a:p>
            <a:r>
              <a:rPr sz="2400" dirty="0"/>
              <a:t>“Special” IRS Retirement Account</a:t>
            </a:r>
          </a:p>
        </p:txBody>
      </p:sp>
      <p:sp>
        <p:nvSpPr>
          <p:cNvPr id="312" name="Alamon contributes ALL money into YOUR account."/>
          <p:cNvSpPr txBox="1"/>
          <p:nvPr/>
        </p:nvSpPr>
        <p:spPr>
          <a:xfrm>
            <a:off x="10144988" y="7976440"/>
            <a:ext cx="4085748" cy="145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400" b="0"/>
            </a:pPr>
            <a:r>
              <a:rPr b="1"/>
              <a:t>Alamon</a:t>
            </a:r>
            <a:r>
              <a:t> contributes </a:t>
            </a:r>
            <a:r>
              <a:rPr b="1"/>
              <a:t>ALL</a:t>
            </a:r>
            <a:r>
              <a:t> money into </a:t>
            </a:r>
            <a:r>
              <a:rPr b="1"/>
              <a:t>YOUR</a:t>
            </a:r>
            <a:r>
              <a:t> account.</a:t>
            </a:r>
          </a:p>
        </p:txBody>
      </p:sp>
      <p:sp>
        <p:nvSpPr>
          <p:cNvPr id="313" name="How it works:"/>
          <p:cNvSpPr txBox="1"/>
          <p:nvPr/>
        </p:nvSpPr>
        <p:spPr>
          <a:xfrm>
            <a:off x="9133130" y="6433919"/>
            <a:ext cx="6109463" cy="5588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</a:defRPr>
            </a:lvl1pPr>
          </a:lstStyle>
          <a:p>
            <a:r>
              <a:t>How it works:</a:t>
            </a:r>
          </a:p>
        </p:txBody>
      </p:sp>
      <p:sp>
        <p:nvSpPr>
          <p:cNvPr id="314" name="Rounded Rectangle"/>
          <p:cNvSpPr/>
          <p:nvPr/>
        </p:nvSpPr>
        <p:spPr>
          <a:xfrm>
            <a:off x="15908580" y="3802083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15" name="401K"/>
          <p:cNvSpPr txBox="1"/>
          <p:nvPr/>
        </p:nvSpPr>
        <p:spPr>
          <a:xfrm>
            <a:off x="18088632" y="4276719"/>
            <a:ext cx="17532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700"/>
            </a:lvl1pPr>
          </a:lstStyle>
          <a:p>
            <a:r>
              <a:t>401K</a:t>
            </a:r>
          </a:p>
        </p:txBody>
      </p:sp>
      <p:sp>
        <p:nvSpPr>
          <p:cNvPr id="316" name="Retirement Account"/>
          <p:cNvSpPr txBox="1"/>
          <p:nvPr/>
        </p:nvSpPr>
        <p:spPr>
          <a:xfrm>
            <a:off x="17524939" y="5320490"/>
            <a:ext cx="2880596" cy="39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700">
                <a:solidFill>
                  <a:srgbClr val="929292"/>
                </a:solidFill>
              </a:defRPr>
            </a:lvl1pPr>
          </a:lstStyle>
          <a:p>
            <a:r>
              <a:rPr sz="2400" dirty="0"/>
              <a:t>Retirement Account</a:t>
            </a:r>
          </a:p>
        </p:txBody>
      </p:sp>
      <p:sp>
        <p:nvSpPr>
          <p:cNvPr id="317" name="You contribute YOUR money. Your employer may or may not contribute."/>
          <p:cNvSpPr txBox="1"/>
          <p:nvPr/>
        </p:nvSpPr>
        <p:spPr>
          <a:xfrm>
            <a:off x="17237234" y="7653119"/>
            <a:ext cx="3456007" cy="2288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400" b="0"/>
            </a:pPr>
            <a:r>
              <a:rPr b="1"/>
              <a:t>You</a:t>
            </a:r>
            <a:r>
              <a:t> contribute </a:t>
            </a:r>
            <a:r>
              <a:rPr b="1"/>
              <a:t>YOUR</a:t>
            </a:r>
            <a:r>
              <a:t> money. Your employer </a:t>
            </a:r>
            <a:r>
              <a:rPr u="sng"/>
              <a:t>may or may not</a:t>
            </a:r>
            <a:r>
              <a:t> contribute.</a:t>
            </a:r>
          </a:p>
        </p:txBody>
      </p:sp>
      <p:sp>
        <p:nvSpPr>
          <p:cNvPr id="318" name="How it works:"/>
          <p:cNvSpPr txBox="1"/>
          <p:nvPr/>
        </p:nvSpPr>
        <p:spPr>
          <a:xfrm>
            <a:off x="15910506" y="6433919"/>
            <a:ext cx="6109462" cy="5588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</a:defRPr>
            </a:lvl1pPr>
          </a:lstStyle>
          <a:p>
            <a:r>
              <a:t>How it works:</a:t>
            </a:r>
          </a:p>
        </p:txBody>
      </p:sp>
      <p:sp>
        <p:nvSpPr>
          <p:cNvPr id="3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9137" y="12907263"/>
            <a:ext cx="385726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esop-09-inspector-tablet.jpg" descr="esop-09-inspector-tabl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551"/>
            <a:ext cx="24384001" cy="13680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HOW HAS ALAMON’S ESOP PERFORMED?"/>
          <p:cNvSpPr txBox="1">
            <a:spLocks noGrp="1"/>
          </p:cNvSpPr>
          <p:nvPr>
            <p:ph type="title"/>
          </p:nvPr>
        </p:nvSpPr>
        <p:spPr>
          <a:xfrm>
            <a:off x="9998321" y="5159180"/>
            <a:ext cx="13679936" cy="3958204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defRPr sz="12900" spc="-129">
                <a:solidFill>
                  <a:srgbClr val="2F578D"/>
                </a:solidFill>
                <a:latin typeface="Bison Bold"/>
                <a:ea typeface="Bison Bold"/>
                <a:cs typeface="Bison Bold"/>
                <a:sym typeface="Bison Bold"/>
              </a:defRPr>
            </a:pPr>
            <a:r>
              <a:rPr spc="0">
                <a:latin typeface="+mj-lt"/>
              </a:rPr>
              <a:t>HOW HAS ALAMON’S ESOP PERFORMED?</a:t>
            </a:r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6613" y="12890329"/>
            <a:ext cx="450774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alamon-logo.png" descr="alamon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OVERALL VALUATION"/>
          <p:cNvSpPr txBox="1">
            <a:spLocks noGrp="1"/>
          </p:cNvSpPr>
          <p:nvPr>
            <p:ph type="title"/>
          </p:nvPr>
        </p:nvSpPr>
        <p:spPr>
          <a:xfrm>
            <a:off x="1460971" y="1088874"/>
            <a:ext cx="17454611" cy="2354240"/>
          </a:xfrm>
          <a:prstGeom prst="rect">
            <a:avLst/>
          </a:prstGeom>
        </p:spPr>
        <p:txBody>
          <a:bodyPr/>
          <a:lstStyle/>
          <a:p>
            <a:pPr lvl="1">
              <a:defRPr sz="12900" spc="-129">
                <a:solidFill>
                  <a:srgbClr val="2F578D"/>
                </a:solidFill>
                <a:latin typeface="Bison Bold"/>
                <a:ea typeface="Bison Bold"/>
                <a:cs typeface="Bison Bold"/>
                <a:sym typeface="Bison Bold"/>
              </a:defRPr>
            </a:pPr>
            <a:r>
              <a:rPr>
                <a:latin typeface="+mj-lt"/>
              </a:rPr>
              <a:t>OVERALL VALUATION</a:t>
            </a:r>
          </a:p>
        </p:txBody>
      </p:sp>
      <p:sp>
        <p:nvSpPr>
          <p:cNvPr id="369" name="THROUGH JUNE 30, 2019"/>
          <p:cNvSpPr txBox="1"/>
          <p:nvPr/>
        </p:nvSpPr>
        <p:spPr>
          <a:xfrm>
            <a:off x="1543216" y="2627262"/>
            <a:ext cx="644842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THROUGH JUNE 30, 2019</a:t>
            </a:r>
          </a:p>
        </p:txBody>
      </p:sp>
      <p:graphicFrame>
        <p:nvGraphicFramePr>
          <p:cNvPr id="370" name="Mixed Chart"/>
          <p:cNvGraphicFramePr/>
          <p:nvPr/>
        </p:nvGraphicFramePr>
        <p:xfrm>
          <a:off x="1231112" y="4608815"/>
          <a:ext cx="9498101" cy="6600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71" name="Equity Value of Alamon"/>
          <p:cNvSpPr txBox="1"/>
          <p:nvPr/>
        </p:nvSpPr>
        <p:spPr>
          <a:xfrm rot="16200000">
            <a:off x="11202521" y="7393932"/>
            <a:ext cx="333184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500" b="0"/>
            </a:lvl1pPr>
          </a:lstStyle>
          <a:p>
            <a:r>
              <a:t>Equity Value of Alamon</a:t>
            </a:r>
          </a:p>
        </p:txBody>
      </p:sp>
      <p:sp>
        <p:nvSpPr>
          <p:cNvPr id="372" name="$9,000…"/>
          <p:cNvSpPr txBox="1"/>
          <p:nvPr/>
        </p:nvSpPr>
        <p:spPr>
          <a:xfrm>
            <a:off x="11210988" y="4806942"/>
            <a:ext cx="1187451" cy="565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$9,000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$8,000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$7,000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$6,000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$5,000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$4,000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$3,000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$2,000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$1,000</a:t>
            </a:r>
          </a:p>
          <a:p>
            <a:pPr>
              <a:lnSpc>
                <a:spcPct val="110000"/>
              </a:lnSpc>
              <a:spcBef>
                <a:spcPts val="1100"/>
              </a:spcBef>
              <a:defRPr sz="2600" b="0">
                <a:solidFill>
                  <a:srgbClr val="000000"/>
                </a:solidFill>
              </a:defRPr>
            </a:pPr>
            <a:r>
              <a:t>$0</a:t>
            </a:r>
          </a:p>
        </p:txBody>
      </p:sp>
      <p:sp>
        <p:nvSpPr>
          <p:cNvPr id="373" name="Alamon share value has increased over the last three years as the company and its employees have performed very well.…"/>
          <p:cNvSpPr txBox="1"/>
          <p:nvPr/>
        </p:nvSpPr>
        <p:spPr>
          <a:xfrm>
            <a:off x="14072722" y="2998893"/>
            <a:ext cx="7584835" cy="196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000" b="0"/>
            </a:pPr>
            <a:r>
              <a:t>Alamon share value has increased over the last three years as the company and its employees have performed very well.</a:t>
            </a:r>
          </a:p>
          <a:p>
            <a:pPr>
              <a:defRPr sz="3000" b="0"/>
            </a:pPr>
            <a:r>
              <a:t>Revenue and profits have grown.</a:t>
            </a:r>
          </a:p>
        </p:txBody>
      </p:sp>
      <p:graphicFrame>
        <p:nvGraphicFramePr>
          <p:cNvPr id="374" name="Table"/>
          <p:cNvGraphicFramePr/>
          <p:nvPr/>
        </p:nvGraphicFramePr>
        <p:xfrm>
          <a:off x="14066507" y="5634975"/>
          <a:ext cx="8090485" cy="4547800"/>
        </p:xfrm>
        <a:graphic>
          <a:graphicData uri="http://schemas.openxmlformats.org/drawingml/2006/table">
            <a:tbl>
              <a:tblPr firstRow="1">
                <a:tableStyleId>{2708684C-4D16-4618-839F-0558EEFCDFE6}</a:tableStyleId>
              </a:tblPr>
              <a:tblGrid>
                <a:gridCol w="1618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0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80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9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PER SHARE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VALUATION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PER SHARE
CHANGE $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>
                          <a:solidFill>
                            <a:srgbClr val="FFFFFF"/>
                          </a:solidFill>
                        </a:rPr>
                        <a:t>PER SHARE
CHANGE %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FY2016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$21.29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$4,825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9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FY2017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$25.21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$5,712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$3.92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18.4%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FY2018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$31.97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$7,243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$6.76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26.8%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56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FY2019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$39.03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$8,845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$7.06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/>
                      </a:pPr>
                      <a:r>
                        <a:rPr sz="2200"/>
                        <a:t>22.1%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E3E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5" name="Rounded Rectangle"/>
          <p:cNvSpPr/>
          <p:nvPr/>
        </p:nvSpPr>
        <p:spPr>
          <a:xfrm>
            <a:off x="4893733" y="11514616"/>
            <a:ext cx="406401" cy="406401"/>
          </a:xfrm>
          <a:prstGeom prst="roundRect">
            <a:avLst>
              <a:gd name="adj" fmla="val 15000"/>
            </a:avLst>
          </a:prstGeom>
          <a:solidFill>
            <a:srgbClr val="6A94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76" name="Per Share"/>
          <p:cNvSpPr txBox="1"/>
          <p:nvPr/>
        </p:nvSpPr>
        <p:spPr>
          <a:xfrm>
            <a:off x="5409459" y="11514616"/>
            <a:ext cx="12021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000" b="0"/>
            </a:lvl1pPr>
          </a:lstStyle>
          <a:p>
            <a:r>
              <a:t>Per Share</a:t>
            </a:r>
          </a:p>
        </p:txBody>
      </p:sp>
      <p:sp>
        <p:nvSpPr>
          <p:cNvPr id="377" name="Rounded Rectangle"/>
          <p:cNvSpPr/>
          <p:nvPr/>
        </p:nvSpPr>
        <p:spPr>
          <a:xfrm>
            <a:off x="6917266" y="11514616"/>
            <a:ext cx="406401" cy="406401"/>
          </a:xfrm>
          <a:prstGeom prst="roundRect">
            <a:avLst>
              <a:gd name="adj" fmla="val 15000"/>
            </a:avLst>
          </a:prstGeom>
          <a:solidFill>
            <a:srgbClr val="49A1D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78" name="Valuation"/>
          <p:cNvSpPr txBox="1"/>
          <p:nvPr/>
        </p:nvSpPr>
        <p:spPr>
          <a:xfrm>
            <a:off x="7447724" y="11514616"/>
            <a:ext cx="11473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2000" b="0"/>
            </a:lvl1pPr>
          </a:lstStyle>
          <a:p>
            <a:r>
              <a:t>Valuation</a:t>
            </a:r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6613" y="12890329"/>
            <a:ext cx="450774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esop-10-questions.jpg" descr="esop-10-questio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83" y="0"/>
            <a:ext cx="2444656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QUESTIONS FROM THE FIELD"/>
          <p:cNvSpPr txBox="1">
            <a:spLocks noGrp="1"/>
          </p:cNvSpPr>
          <p:nvPr>
            <p:ph type="title"/>
          </p:nvPr>
        </p:nvSpPr>
        <p:spPr>
          <a:xfrm>
            <a:off x="2402786" y="5796752"/>
            <a:ext cx="21740040" cy="449494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pc="0">
                <a:latin typeface="+mj-lt"/>
              </a:rPr>
              <a:t>QUESTIONS </a:t>
            </a:r>
            <a:r>
              <a:rPr lang="en-US" spc="0">
                <a:latin typeface="+mj-lt"/>
              </a:rPr>
              <a:t>?</a:t>
            </a:r>
            <a:endParaRPr spc="0">
              <a:latin typeface="+mj-lt"/>
            </a:endParaRPr>
          </a:p>
        </p:txBody>
      </p:sp>
      <p:pic>
        <p:nvPicPr>
          <p:cNvPr id="419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427" y="12890329"/>
            <a:ext cx="517145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EMPLOYEE OWNED COMPANY"/>
          <p:cNvSpPr txBox="1">
            <a:spLocks noGrp="1"/>
          </p:cNvSpPr>
          <p:nvPr>
            <p:ph type="body" idx="13"/>
          </p:nvPr>
        </p:nvSpPr>
        <p:spPr>
          <a:xfrm>
            <a:off x="963928" y="8968538"/>
            <a:ext cx="21945600" cy="706629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r>
              <a:rPr lang="en-US" sz="2800" dirty="0"/>
              <a:t>WELCOME, NEW EMPLOYEE OWNERS!</a:t>
            </a:r>
            <a:endParaRPr sz="2800" dirty="0"/>
          </a:p>
        </p:txBody>
      </p:sp>
      <p:sp>
        <p:nvSpPr>
          <p:cNvPr id="432" name="THANK YOU!"/>
          <p:cNvSpPr txBox="1">
            <a:spLocks noGrp="1"/>
          </p:cNvSpPr>
          <p:nvPr>
            <p:ph type="ctrTitle"/>
          </p:nvPr>
        </p:nvSpPr>
        <p:spPr>
          <a:xfrm>
            <a:off x="2779813" y="6009173"/>
            <a:ext cx="18313831" cy="33126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519937">
              <a:defRPr sz="19580" spc="-195"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lang="en-US" sz="13000" spc="0" dirty="0">
                <a:latin typeface="+mj-lt"/>
              </a:rPr>
              <a:t>We are Glad </a:t>
            </a:r>
            <a:r>
              <a:rPr lang="en-US" sz="13000" spc="0" dirty="0" err="1">
                <a:latin typeface="+mj-lt"/>
              </a:rPr>
              <a:t>Telmon</a:t>
            </a:r>
            <a:r>
              <a:rPr lang="en-US" sz="13000" spc="0" dirty="0">
                <a:latin typeface="+mj-lt"/>
              </a:rPr>
              <a:t> </a:t>
            </a:r>
            <a:br>
              <a:rPr lang="en-US" sz="13000" spc="0" dirty="0">
                <a:latin typeface="+mj-lt"/>
              </a:rPr>
            </a:br>
            <a:r>
              <a:rPr lang="en-US" sz="13000" spc="0" dirty="0">
                <a:latin typeface="+mj-lt"/>
              </a:rPr>
              <a:t>is part of our Family.</a:t>
            </a:r>
            <a:endParaRPr sz="13000" spc="0" dirty="0">
              <a:latin typeface="+mj-lt"/>
            </a:endParaRPr>
          </a:p>
        </p:txBody>
      </p:sp>
      <p:pic>
        <p:nvPicPr>
          <p:cNvPr id="433" name="alamon-logo.png" descr="alamon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263" y="462250"/>
            <a:ext cx="3537675" cy="1414287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6729" y="12890329"/>
            <a:ext cx="510541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/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DD17E5CD-EF0C-BA46-B71A-F8066DC31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706" y="11335657"/>
            <a:ext cx="3971567" cy="1571606"/>
          </a:xfrm>
          <a:prstGeom prst="rect">
            <a:avLst/>
          </a:prstGeom>
          <a:effectLst>
            <a:outerShdw blurRad="101600" dist="38100" dir="114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47000"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769172-451A-431E-A689-3BE2FDDC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3082870"/>
            <a:ext cx="21945600" cy="8763000"/>
          </a:xfrm>
        </p:spPr>
        <p:txBody>
          <a:bodyPr lIns="50800" tIns="50800" rIns="50800" bIns="50800" anchor="t">
            <a:noAutofit/>
          </a:bodyPr>
          <a:lstStyle/>
          <a:p>
            <a:endParaRPr lang="en-US" sz="3400" dirty="0"/>
          </a:p>
          <a:p>
            <a:pPr marL="0" indent="0">
              <a:buNone/>
            </a:pPr>
            <a:r>
              <a:rPr lang="en-US" sz="3400" dirty="0"/>
              <a:t>What happens now?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Scott Harrison is executive leader of the </a:t>
            </a:r>
            <a:r>
              <a:rPr lang="en-US" sz="3400" b="0" dirty="0" err="1"/>
              <a:t>Telmon</a:t>
            </a:r>
            <a:r>
              <a:rPr lang="en-US" sz="3400" b="0" dirty="0"/>
              <a:t> group.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All employees will be hired by </a:t>
            </a:r>
            <a:r>
              <a:rPr lang="en-US" sz="3400" b="0" dirty="0" err="1"/>
              <a:t>Alamon</a:t>
            </a:r>
            <a:r>
              <a:rPr lang="en-US" sz="3400" b="0" dirty="0"/>
              <a:t>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 err="1"/>
              <a:t>Dyrk</a:t>
            </a:r>
            <a:r>
              <a:rPr lang="en-US" sz="3400" b="0" dirty="0"/>
              <a:t> and Jackie are stepping down.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All </a:t>
            </a:r>
            <a:r>
              <a:rPr lang="en-US" sz="3400" b="0" dirty="0" err="1"/>
              <a:t>Telmon</a:t>
            </a:r>
            <a:r>
              <a:rPr lang="en-US" sz="3400" b="0" dirty="0"/>
              <a:t> customers are coming along.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All key vendors are coming along (Field Nation, etc.).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You become part of the </a:t>
            </a:r>
            <a:r>
              <a:rPr lang="en-US" sz="3400" b="0" dirty="0" err="1"/>
              <a:t>Alamon</a:t>
            </a:r>
            <a:r>
              <a:rPr lang="en-US" sz="3400" b="0" dirty="0"/>
              <a:t> family.</a:t>
            </a:r>
          </a:p>
          <a:p>
            <a:pPr marL="685800" lvl="1" indent="0">
              <a:buNone/>
            </a:pPr>
            <a:endParaRPr lang="en-US" sz="3400" b="0" dirty="0"/>
          </a:p>
          <a:p>
            <a:pPr marL="0" indent="0">
              <a:buNone/>
            </a:pPr>
            <a:r>
              <a:rPr lang="en-US" sz="3400" dirty="0"/>
              <a:t>What doesn’t change?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What you do each day. You keep serving </a:t>
            </a:r>
            <a:r>
              <a:rPr lang="en-US" sz="3400" b="0" dirty="0" err="1"/>
              <a:t>Telmon</a:t>
            </a:r>
            <a:r>
              <a:rPr lang="en-US" sz="3400" b="0" dirty="0"/>
              <a:t> customers.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How you do things each day. No changes, keep making </a:t>
            </a:r>
            <a:r>
              <a:rPr lang="en-US" sz="3400" b="0" dirty="0" err="1"/>
              <a:t>Telmon</a:t>
            </a:r>
            <a:r>
              <a:rPr lang="en-US" sz="3400" b="0" dirty="0"/>
              <a:t> a success.</a:t>
            </a:r>
          </a:p>
          <a:p>
            <a:pPr lvl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The </a:t>
            </a:r>
            <a:r>
              <a:rPr lang="en-US" sz="3400" b="0" dirty="0" err="1"/>
              <a:t>Telmon</a:t>
            </a:r>
            <a:r>
              <a:rPr lang="en-US" sz="3400" b="0" dirty="0"/>
              <a:t> name brand continues.</a:t>
            </a:r>
          </a:p>
          <a:p>
            <a:pPr marL="685800" lvl="1" indent="0">
              <a:buNone/>
            </a:pPr>
            <a:r>
              <a:rPr lang="en-US" sz="3400" b="0" dirty="0"/>
              <a:t>	</a:t>
            </a:r>
          </a:p>
          <a:p>
            <a:pPr marL="685800" lvl="1" indent="0">
              <a:buNone/>
            </a:pPr>
            <a:endParaRPr lang="en-US" sz="3400" b="0" dirty="0"/>
          </a:p>
          <a:p>
            <a:pPr lvl="1"/>
            <a:endParaRPr lang="en-US" sz="3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08E9F1-E8BD-4010-92D3-320976004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723587"/>
            <a:ext cx="21945600" cy="1694481"/>
          </a:xfrm>
        </p:spPr>
        <p:txBody>
          <a:bodyPr>
            <a:normAutofit/>
          </a:bodyPr>
          <a:lstStyle/>
          <a:p>
            <a:r>
              <a:rPr lang="en-US" sz="12000" spc="0">
                <a:solidFill>
                  <a:srgbClr val="1F5891"/>
                </a:solidFill>
              </a:rPr>
              <a:t>EFFECTIVE Sept. 1, 2020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D509137-97C7-F241-869D-A4B25A4A435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37936" y="12907263"/>
            <a:ext cx="308128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755842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F027E-BF82-42A3-B6E1-EE11F860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689" y="1917490"/>
            <a:ext cx="23804371" cy="1502065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 sz="8800" spc="0" dirty="0">
                <a:solidFill>
                  <a:srgbClr val="1F5891"/>
                </a:solidFill>
              </a:rPr>
              <a:t>The plan FOR ALAMON AND TELMON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46B3069-B800-4155-90A6-ABB955965C91}"/>
              </a:ext>
            </a:extLst>
          </p:cNvPr>
          <p:cNvSpPr txBox="1">
            <a:spLocks/>
          </p:cNvSpPr>
          <p:nvPr/>
        </p:nvSpPr>
        <p:spPr>
          <a:xfrm>
            <a:off x="1374689" y="3902365"/>
            <a:ext cx="13458911" cy="789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685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1371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2057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2743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34290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14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4800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5486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6172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 err="1"/>
              <a:t>Alamon</a:t>
            </a:r>
            <a:r>
              <a:rPr lang="en-US" sz="3400" b="0" dirty="0"/>
              <a:t>: a Montana company created in 1975. </a:t>
            </a:r>
            <a:r>
              <a:rPr lang="en-US" sz="3400" b="0" dirty="0" err="1"/>
              <a:t>Telmon</a:t>
            </a:r>
            <a:r>
              <a:rPr lang="en-US" sz="3400" b="0" dirty="0"/>
              <a:t>: a Montana company created in 1990.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/>
              <a:t>Both companies were derived from the Communications Industry, but provide different services to customers.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 err="1"/>
              <a:t>Telmon</a:t>
            </a:r>
            <a:r>
              <a:rPr lang="en-US" sz="3400" b="0" dirty="0"/>
              <a:t> employees and customers are critical, and an extremely important part of the acquisition.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/>
              <a:t>There are opportunities for both companies to learn from each other and create a better company together.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/>
              <a:t>The cultures and desire to take care of the customer are similar.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3400" b="0" dirty="0"/>
              <a:t>Combining with </a:t>
            </a:r>
            <a:r>
              <a:rPr lang="en-US" sz="3400" b="0" dirty="0" err="1"/>
              <a:t>Alamon</a:t>
            </a:r>
            <a:r>
              <a:rPr lang="en-US" sz="3400" b="0" dirty="0"/>
              <a:t> will provide opportunities for </a:t>
            </a:r>
            <a:r>
              <a:rPr lang="en-US" sz="3400" b="0" dirty="0" err="1"/>
              <a:t>Telmon</a:t>
            </a:r>
            <a:r>
              <a:rPr lang="en-US" sz="3400" b="0" dirty="0"/>
              <a:t> employees and customers.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endParaRPr lang="en-US" sz="3400" b="0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3A29FC8-768A-2E42-88F1-8A85AD7B3DC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37936" y="12907263"/>
            <a:ext cx="308128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3388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F027E-BF82-42A3-B6E1-EE11F860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689" y="1917490"/>
            <a:ext cx="23804371" cy="1502065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 sz="8800" spc="0" dirty="0">
                <a:solidFill>
                  <a:srgbClr val="1F5891"/>
                </a:solidFill>
              </a:rPr>
              <a:t>The plan FOR ALAMON AND TELMON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46B3069-B800-4155-90A6-ABB955965C91}"/>
              </a:ext>
            </a:extLst>
          </p:cNvPr>
          <p:cNvSpPr txBox="1">
            <a:spLocks/>
          </p:cNvSpPr>
          <p:nvPr/>
        </p:nvSpPr>
        <p:spPr>
          <a:xfrm>
            <a:off x="1374690" y="3902365"/>
            <a:ext cx="12399368" cy="7896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685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1371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2057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2743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34290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14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4800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5486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6172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 startAt="6"/>
            </a:pPr>
            <a:r>
              <a:rPr lang="en-US" sz="3400" b="0" dirty="0" err="1"/>
              <a:t>Alamon</a:t>
            </a:r>
            <a:r>
              <a:rPr lang="en-US" sz="3400" b="0" dirty="0"/>
              <a:t> provides increased administrative capabilities (details to follow later in the presentation).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 startAt="6"/>
            </a:pPr>
            <a:r>
              <a:rPr lang="en-US" sz="3400" b="0" dirty="0" err="1"/>
              <a:t>Dyrk</a:t>
            </a:r>
            <a:r>
              <a:rPr lang="en-US" sz="3400" b="0" dirty="0"/>
              <a:t> Eddie wanted to ensure </a:t>
            </a:r>
            <a:r>
              <a:rPr lang="en-US" sz="3400" b="0" dirty="0" err="1"/>
              <a:t>Telmon</a:t>
            </a:r>
            <a:r>
              <a:rPr lang="en-US" sz="3400" b="0" dirty="0"/>
              <a:t> employees and customers were taken care of as he steps down from </a:t>
            </a:r>
            <a:r>
              <a:rPr lang="en-US" sz="3400" b="0" dirty="0" err="1"/>
              <a:t>Telmon</a:t>
            </a:r>
            <a:r>
              <a:rPr lang="en-US" sz="3400" b="0" dirty="0"/>
              <a:t>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 startAt="6"/>
            </a:pPr>
            <a:r>
              <a:rPr lang="en-US" sz="3400" b="0" dirty="0" err="1"/>
              <a:t>Alamon</a:t>
            </a:r>
            <a:r>
              <a:rPr lang="en-US" sz="3400" b="0" dirty="0"/>
              <a:t> is an Employee Owned Company, providing employees with an Employee Stock Ownership Plan (ESOP). Details to follow later in the presentation.</a:t>
            </a:r>
          </a:p>
          <a:p>
            <a:pPr marL="742950" indent="-742950" hangingPunct="1">
              <a:lnSpc>
                <a:spcPct val="100000"/>
              </a:lnSpc>
              <a:buClrTx/>
              <a:buSzPct val="100000"/>
              <a:buFont typeface="+mj-lt"/>
              <a:buAutoNum type="arabicPeriod" startAt="6"/>
            </a:pPr>
            <a:r>
              <a:rPr lang="en-US" sz="3400" b="0" dirty="0"/>
              <a:t>This is </a:t>
            </a:r>
            <a:r>
              <a:rPr lang="en-US" sz="3400" b="0" dirty="0" err="1"/>
              <a:t>Alamon’s</a:t>
            </a:r>
            <a:r>
              <a:rPr lang="en-US" sz="3400" b="0" dirty="0"/>
              <a:t> first acquisition!  </a:t>
            </a:r>
            <a:r>
              <a:rPr lang="en-US" sz="3400" b="0" dirty="0" err="1"/>
              <a:t>Alamon</a:t>
            </a:r>
            <a:r>
              <a:rPr lang="en-US" sz="3400" b="0" dirty="0"/>
              <a:t> has grown organically from revenue of $15 million in Fiscal 2016 to $34 million in Fiscal 2020 (June 30</a:t>
            </a:r>
            <a:r>
              <a:rPr lang="en-US" sz="3400" b="0" baseline="30000" dirty="0"/>
              <a:t>th</a:t>
            </a:r>
            <a:r>
              <a:rPr lang="en-US" sz="3400" b="0" dirty="0"/>
              <a:t> year end).  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3A29FC8-768A-2E42-88F1-8A85AD7B3DC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37936" y="12907263"/>
            <a:ext cx="308128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651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2F027E-BF82-42A3-B6E1-EE11F860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1582242"/>
            <a:ext cx="21945600" cy="1632488"/>
          </a:xfrm>
        </p:spPr>
        <p:txBody>
          <a:bodyPr>
            <a:normAutofit/>
          </a:bodyPr>
          <a:lstStyle/>
          <a:p>
            <a:r>
              <a:rPr lang="en-US" sz="8800" spc="0" dirty="0">
                <a:solidFill>
                  <a:srgbClr val="1F5891"/>
                </a:solidFill>
              </a:rPr>
              <a:t>Impact to you, effective September 1, 2020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94A3AD-BFBA-4963-B5A9-B2D27736C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3200" y="3214730"/>
            <a:ext cx="12228286" cy="9358270"/>
          </a:xfrm>
        </p:spPr>
        <p:txBody>
          <a:bodyPr>
            <a:noAutofit/>
          </a:bodyPr>
          <a:lstStyle/>
          <a:p>
            <a:pPr marL="742950" indent="-74295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2800" b="0" dirty="0"/>
              <a:t>You are hired at your current wage. </a:t>
            </a:r>
          </a:p>
          <a:p>
            <a:pPr marL="742950" indent="-74295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2800" b="0" dirty="0"/>
              <a:t>Your tenure with </a:t>
            </a:r>
            <a:r>
              <a:rPr lang="en-US" sz="2800" b="0" dirty="0" err="1"/>
              <a:t>Telmon</a:t>
            </a:r>
            <a:r>
              <a:rPr lang="en-US" sz="2800" b="0" dirty="0"/>
              <a:t> is considered with benefits.  The only exception is with the </a:t>
            </a:r>
            <a:r>
              <a:rPr lang="en-US" sz="2800" b="0" dirty="0" err="1"/>
              <a:t>Alamon</a:t>
            </a:r>
            <a:r>
              <a:rPr lang="en-US" sz="2800" b="0" dirty="0"/>
              <a:t>, Inc. Employee Stock Ownership Plan (rule limitations).</a:t>
            </a:r>
          </a:p>
          <a:p>
            <a:pPr marL="742950" indent="-74295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2800" b="0" dirty="0"/>
              <a:t>Medical &amp; Dental Coverage effective on day 1 (improved medical plan with lower costs to you with much lower plan deductibles).  If you are currently in the </a:t>
            </a:r>
            <a:r>
              <a:rPr lang="en-US" sz="2800" b="0" dirty="0" err="1"/>
              <a:t>Telmon</a:t>
            </a:r>
            <a:r>
              <a:rPr lang="en-US" sz="2800" b="0" dirty="0"/>
              <a:t> medical/dental plan, then your coverage continues with </a:t>
            </a:r>
            <a:r>
              <a:rPr lang="en-US" sz="2800" b="0" dirty="0" err="1"/>
              <a:t>Alamon</a:t>
            </a:r>
            <a:r>
              <a:rPr lang="en-US" sz="2800" b="0" dirty="0"/>
              <a:t> (Allegiance/Cigna).</a:t>
            </a:r>
          </a:p>
          <a:p>
            <a:pPr marL="742950" indent="-74295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r>
              <a:rPr lang="en-US" sz="2800" b="0" dirty="0"/>
              <a:t>After this update, you will be sent an offer letter with all supporting information through DocuSign.  We have included a detailed benefit comparison.  Please review and complete by Thursday end of day.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5"/>
            </a:pPr>
            <a:r>
              <a:rPr lang="en-US" sz="2800" b="0" dirty="0"/>
              <a:t>New </a:t>
            </a:r>
            <a:r>
              <a:rPr lang="en-US" sz="2800" b="0" dirty="0" err="1"/>
              <a:t>Alamon</a:t>
            </a:r>
            <a:r>
              <a:rPr lang="en-US" sz="2800" b="0" dirty="0"/>
              <a:t> company credit cards are in-house and will be issued this week. Do not use </a:t>
            </a:r>
            <a:r>
              <a:rPr lang="en-US" sz="2800" b="0" dirty="0" err="1"/>
              <a:t>Telmon</a:t>
            </a:r>
            <a:r>
              <a:rPr lang="en-US" sz="2800" b="0" dirty="0"/>
              <a:t> company credit cards as of September 1.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5"/>
            </a:pPr>
            <a:r>
              <a:rPr lang="en-US" sz="2800" b="0" dirty="0"/>
              <a:t>You will continue to use your current mobile phone for now. </a:t>
            </a:r>
            <a:r>
              <a:rPr lang="en-US" sz="2800" b="0" dirty="0" err="1"/>
              <a:t>Alamon</a:t>
            </a:r>
            <a:r>
              <a:rPr lang="en-US" sz="2800" b="0" dirty="0"/>
              <a:t> will issue new phones in the future.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5"/>
            </a:pPr>
            <a:r>
              <a:rPr lang="en-US" sz="2800" b="0" dirty="0" err="1"/>
              <a:t>Alamon</a:t>
            </a:r>
            <a:r>
              <a:rPr lang="en-US" sz="2800" b="0" dirty="0"/>
              <a:t> has purchased </a:t>
            </a:r>
            <a:r>
              <a:rPr lang="en-US" sz="2800" b="0" dirty="0" err="1"/>
              <a:t>Telmon</a:t>
            </a:r>
            <a:r>
              <a:rPr lang="en-US" sz="2800" b="0" dirty="0"/>
              <a:t> company vehicles. If you drive a company vehicle, there are no changes pending. You will continue to drive it.</a:t>
            </a:r>
          </a:p>
          <a:p>
            <a:pPr marL="742950" indent="-742950">
              <a:lnSpc>
                <a:spcPct val="100000"/>
              </a:lnSpc>
              <a:buClrTx/>
              <a:buSzPct val="100000"/>
              <a:buFont typeface="+mj-lt"/>
              <a:buAutoNum type="arabicPeriod"/>
            </a:pPr>
            <a:endParaRPr lang="en-US" sz="2800" b="0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8BB64E4-BFE8-8E42-A084-45D55B08F2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2037936" y="12907263"/>
            <a:ext cx="308128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2605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ounded Rectangle"/>
          <p:cNvSpPr/>
          <p:nvPr/>
        </p:nvSpPr>
        <p:spPr>
          <a:xfrm>
            <a:off x="1693142" y="3480705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58" name="ALAMON SERVICES"/>
          <p:cNvSpPr txBox="1">
            <a:spLocks noGrp="1"/>
          </p:cNvSpPr>
          <p:nvPr>
            <p:ph type="title"/>
          </p:nvPr>
        </p:nvSpPr>
        <p:spPr>
          <a:xfrm>
            <a:off x="1219200" y="1459180"/>
            <a:ext cx="21945600" cy="1878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 dirty="0">
                <a:latin typeface="+mj-lt"/>
              </a:rPr>
              <a:t>ALAMON SERVICES</a:t>
            </a:r>
          </a:p>
        </p:txBody>
      </p:sp>
      <p:pic>
        <p:nvPicPr>
          <p:cNvPr id="159" name="009-5g.png" descr="009-5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26" y="4093288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Wireless Services"/>
          <p:cNvSpPr txBox="1"/>
          <p:nvPr/>
        </p:nvSpPr>
        <p:spPr>
          <a:xfrm>
            <a:off x="2583586" y="5492041"/>
            <a:ext cx="433242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Wireless Services</a:t>
            </a:r>
          </a:p>
        </p:txBody>
      </p:sp>
      <p:sp>
        <p:nvSpPr>
          <p:cNvPr id="161" name="Rounded Rectangle"/>
          <p:cNvSpPr/>
          <p:nvPr/>
        </p:nvSpPr>
        <p:spPr>
          <a:xfrm>
            <a:off x="9135342" y="3480705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162" name="utility-icon.png" descr="utility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425" y="4093288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Utility Services"/>
          <p:cNvSpPr txBox="1"/>
          <p:nvPr/>
        </p:nvSpPr>
        <p:spPr>
          <a:xfrm>
            <a:off x="10337292" y="5492041"/>
            <a:ext cx="370941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Utility Services</a:t>
            </a:r>
          </a:p>
        </p:txBody>
      </p:sp>
      <p:pic>
        <p:nvPicPr>
          <p:cNvPr id="164" name="alamon-logo.png" descr="alamo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ounded Rectangle"/>
          <p:cNvSpPr/>
          <p:nvPr/>
        </p:nvSpPr>
        <p:spPr>
          <a:xfrm>
            <a:off x="16577543" y="3554400"/>
            <a:ext cx="6113314" cy="7442896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166" name="network-icon.png" descr="network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4626" y="4166983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etwork Services"/>
          <p:cNvSpPr txBox="1"/>
          <p:nvPr/>
        </p:nvSpPr>
        <p:spPr>
          <a:xfrm>
            <a:off x="17464252" y="5565736"/>
            <a:ext cx="433989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Network Services</a:t>
            </a:r>
          </a:p>
        </p:txBody>
      </p:sp>
      <p:sp>
        <p:nvSpPr>
          <p:cNvPr id="168" name="Rounded Rectangle"/>
          <p:cNvSpPr/>
          <p:nvPr/>
        </p:nvSpPr>
        <p:spPr>
          <a:xfrm>
            <a:off x="2891829" y="6723312"/>
            <a:ext cx="2927947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69" name="Rounded Rectangle"/>
          <p:cNvSpPr/>
          <p:nvPr/>
        </p:nvSpPr>
        <p:spPr>
          <a:xfrm>
            <a:off x="2891829" y="7256712"/>
            <a:ext cx="2562772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0" name="Rounded Rectangle"/>
          <p:cNvSpPr/>
          <p:nvPr/>
        </p:nvSpPr>
        <p:spPr>
          <a:xfrm>
            <a:off x="2891829" y="8555711"/>
            <a:ext cx="2562772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1" name="Rounded Rectangle"/>
          <p:cNvSpPr/>
          <p:nvPr/>
        </p:nvSpPr>
        <p:spPr>
          <a:xfrm>
            <a:off x="10337291" y="6723294"/>
            <a:ext cx="3537001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2" name="Rounded Rectangle"/>
          <p:cNvSpPr/>
          <p:nvPr/>
        </p:nvSpPr>
        <p:spPr>
          <a:xfrm>
            <a:off x="10337291" y="7282112"/>
            <a:ext cx="2418210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3" name="Rounded Rectangle"/>
          <p:cNvSpPr/>
          <p:nvPr/>
        </p:nvSpPr>
        <p:spPr>
          <a:xfrm>
            <a:off x="10339173" y="9187112"/>
            <a:ext cx="2562772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4" name="Rounded Rectangle"/>
          <p:cNvSpPr/>
          <p:nvPr/>
        </p:nvSpPr>
        <p:spPr>
          <a:xfrm>
            <a:off x="17690591" y="6796988"/>
            <a:ext cx="2418210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5" name="5G Equipment Installation…"/>
          <p:cNvSpPr txBox="1">
            <a:spLocks noGrp="1"/>
          </p:cNvSpPr>
          <p:nvPr>
            <p:ph type="body" sz="quarter" idx="1"/>
          </p:nvPr>
        </p:nvSpPr>
        <p:spPr>
          <a:xfrm>
            <a:off x="2531799" y="6697894"/>
            <a:ext cx="4707464" cy="3039914"/>
          </a:xfrm>
          <a:prstGeom prst="rect">
            <a:avLst/>
          </a:prstGeom>
        </p:spPr>
        <p:txBody>
          <a:bodyPr/>
          <a:lstStyle/>
          <a:p>
            <a:pPr marL="373380" indent="-373380" defTabSz="572516">
              <a:spcBef>
                <a:spcPts val="2300"/>
              </a:spcBef>
              <a:buSzPct val="100000"/>
              <a:buBlip>
                <a:blip r:embed="rId6"/>
              </a:buBlip>
              <a:defRPr sz="1960" b="0"/>
            </a:pPr>
            <a:r>
              <a:t>5G Equipment Installation</a:t>
            </a:r>
          </a:p>
          <a:p>
            <a:pPr marL="373380" indent="-373380" defTabSz="572516">
              <a:spcBef>
                <a:spcPts val="2300"/>
              </a:spcBef>
              <a:buSzPct val="100000"/>
              <a:buBlip>
                <a:blip r:embed="rId6"/>
              </a:buBlip>
              <a:defRPr sz="1960" b="0"/>
            </a:pPr>
            <a:r>
              <a:t>Microwave Installation and Line of Sight Surveys</a:t>
            </a:r>
          </a:p>
          <a:p>
            <a:pPr marL="373380" indent="-373380" defTabSz="572516">
              <a:spcBef>
                <a:spcPts val="2300"/>
              </a:spcBef>
              <a:buSzPct val="100000"/>
              <a:buBlip>
                <a:blip r:embed="rId6"/>
              </a:buBlip>
              <a:defRPr sz="1960" b="0"/>
            </a:pPr>
            <a:r>
              <a:t>Network Edge Equipment Installation</a:t>
            </a:r>
          </a:p>
          <a:p>
            <a:pPr marL="373380" indent="-373380" defTabSz="572516">
              <a:spcBef>
                <a:spcPts val="2300"/>
              </a:spcBef>
              <a:buSzPct val="100000"/>
              <a:buBlip>
                <a:blip r:embed="rId6"/>
              </a:buBlip>
              <a:defRPr sz="1960" b="0"/>
            </a:pPr>
            <a:r>
              <a:t>Small Cell Deployment</a:t>
            </a:r>
          </a:p>
          <a:p>
            <a:pPr marL="373380" indent="-373380" defTabSz="572516">
              <a:spcBef>
                <a:spcPts val="2300"/>
              </a:spcBef>
              <a:buSzPct val="100000"/>
              <a:buBlip>
                <a:blip r:embed="rId6"/>
              </a:buBlip>
              <a:defRPr sz="1960" b="0"/>
            </a:pPr>
            <a:r>
              <a:t>Maintenance Services / Emergency Response</a:t>
            </a:r>
          </a:p>
        </p:txBody>
      </p:sp>
      <p:sp>
        <p:nvSpPr>
          <p:cNvPr id="176" name="Pole Inspection and Treatment…"/>
          <p:cNvSpPr txBox="1"/>
          <p:nvPr/>
        </p:nvSpPr>
        <p:spPr>
          <a:xfrm>
            <a:off x="9973998" y="6697894"/>
            <a:ext cx="4707465" cy="3039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Pole Inspection and Treatment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Pole Reinforcement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Non-Destructive Pole Testing (Resistograph)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Data Delivery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Pole Loading Analysis</a:t>
            </a:r>
          </a:p>
        </p:txBody>
      </p:sp>
      <p:sp>
        <p:nvSpPr>
          <p:cNvPr id="177" name="Rounded Rectangle"/>
          <p:cNvSpPr/>
          <p:nvPr/>
        </p:nvSpPr>
        <p:spPr>
          <a:xfrm>
            <a:off x="17792191" y="7358312"/>
            <a:ext cx="2673996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8" name="Rounded Rectangle"/>
          <p:cNvSpPr/>
          <p:nvPr/>
        </p:nvSpPr>
        <p:spPr>
          <a:xfrm>
            <a:off x="17787501" y="9263312"/>
            <a:ext cx="1622774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79" name="Testing / Upgrades…"/>
          <p:cNvSpPr txBox="1"/>
          <p:nvPr/>
        </p:nvSpPr>
        <p:spPr>
          <a:xfrm>
            <a:off x="17416198" y="6771588"/>
            <a:ext cx="4707465" cy="303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Testing / Upgrades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Fiber Characterization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Site Preconditioning and Physical Installation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Network and Structured Cabling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Data Centers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5789" y="12907263"/>
            <a:ext cx="312421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ounded Rectangle"/>
          <p:cNvSpPr/>
          <p:nvPr/>
        </p:nvSpPr>
        <p:spPr>
          <a:xfrm>
            <a:off x="1693142" y="3480705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83" name="ALAMON SERVICES"/>
          <p:cNvSpPr txBox="1">
            <a:spLocks noGrp="1"/>
          </p:cNvSpPr>
          <p:nvPr>
            <p:ph type="title"/>
          </p:nvPr>
        </p:nvSpPr>
        <p:spPr>
          <a:xfrm>
            <a:off x="1219199" y="1469103"/>
            <a:ext cx="21945600" cy="18132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 dirty="0">
                <a:latin typeface="+mj-lt"/>
              </a:rPr>
              <a:t>ALAMON SERVICES</a:t>
            </a:r>
          </a:p>
        </p:txBody>
      </p:sp>
      <p:pic>
        <p:nvPicPr>
          <p:cNvPr id="184" name="dc-power-icon.png" descr="dc-power-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226" y="4093288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C Power Services"/>
          <p:cNvSpPr txBox="1"/>
          <p:nvPr/>
        </p:nvSpPr>
        <p:spPr>
          <a:xfrm>
            <a:off x="2402230" y="5492041"/>
            <a:ext cx="469514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DC Power Services</a:t>
            </a:r>
          </a:p>
        </p:txBody>
      </p:sp>
      <p:sp>
        <p:nvSpPr>
          <p:cNvPr id="186" name="Rounded Rectangle"/>
          <p:cNvSpPr/>
          <p:nvPr/>
        </p:nvSpPr>
        <p:spPr>
          <a:xfrm>
            <a:off x="9135342" y="3480705"/>
            <a:ext cx="6113315" cy="7442895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187" name="energy-icon.png" descr="energy-ic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2425" y="4093288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Energy Services"/>
          <p:cNvSpPr txBox="1"/>
          <p:nvPr/>
        </p:nvSpPr>
        <p:spPr>
          <a:xfrm>
            <a:off x="10204742" y="5492041"/>
            <a:ext cx="397451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Energy Services</a:t>
            </a:r>
          </a:p>
        </p:txBody>
      </p:sp>
      <p:pic>
        <p:nvPicPr>
          <p:cNvPr id="189" name="alamon-logo.png" descr="alamo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Rounded Rectangle"/>
          <p:cNvSpPr/>
          <p:nvPr/>
        </p:nvSpPr>
        <p:spPr>
          <a:xfrm>
            <a:off x="16577543" y="3554400"/>
            <a:ext cx="6113314" cy="7442896"/>
          </a:xfrm>
          <a:prstGeom prst="roundRect">
            <a:avLst>
              <a:gd name="adj" fmla="val 8209"/>
            </a:avLst>
          </a:prstGeom>
          <a:solidFill>
            <a:srgbClr val="F5F5F5"/>
          </a:solidFill>
          <a:ln w="12700">
            <a:solidFill>
              <a:srgbClr val="929292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pic>
        <p:nvPicPr>
          <p:cNvPr id="191" name="osp-icon.png" descr="osp-ic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4626" y="4166983"/>
            <a:ext cx="819148" cy="100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Outside Plant Services"/>
          <p:cNvSpPr txBox="1"/>
          <p:nvPr/>
        </p:nvSpPr>
        <p:spPr>
          <a:xfrm>
            <a:off x="16854576" y="5565736"/>
            <a:ext cx="5559248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/>
          </a:lstStyle>
          <a:p>
            <a:r>
              <a:t>Outside Plant Services</a:t>
            </a:r>
          </a:p>
        </p:txBody>
      </p:sp>
      <p:sp>
        <p:nvSpPr>
          <p:cNvPr id="193" name="Rounded Rectangle"/>
          <p:cNvSpPr/>
          <p:nvPr/>
        </p:nvSpPr>
        <p:spPr>
          <a:xfrm>
            <a:off x="2890402" y="6748712"/>
            <a:ext cx="2133601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4" name="Rounded Rectangle"/>
          <p:cNvSpPr/>
          <p:nvPr/>
        </p:nvSpPr>
        <p:spPr>
          <a:xfrm>
            <a:off x="2890402" y="7282112"/>
            <a:ext cx="2133601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5" name="Rounded Rectangle"/>
          <p:cNvSpPr/>
          <p:nvPr/>
        </p:nvSpPr>
        <p:spPr>
          <a:xfrm>
            <a:off x="5383123" y="7838457"/>
            <a:ext cx="1246288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6" name="Rounded Rectangle"/>
          <p:cNvSpPr/>
          <p:nvPr/>
        </p:nvSpPr>
        <p:spPr>
          <a:xfrm>
            <a:off x="2893923" y="8085908"/>
            <a:ext cx="1719412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7" name="Rounded Rectangle"/>
          <p:cNvSpPr/>
          <p:nvPr/>
        </p:nvSpPr>
        <p:spPr>
          <a:xfrm>
            <a:off x="10360394" y="6735994"/>
            <a:ext cx="3663210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198" name="Field Engineering…"/>
          <p:cNvSpPr txBox="1">
            <a:spLocks noGrp="1"/>
          </p:cNvSpPr>
          <p:nvPr>
            <p:ph type="body" sz="quarter" idx="1"/>
          </p:nvPr>
        </p:nvSpPr>
        <p:spPr>
          <a:xfrm>
            <a:off x="2531799" y="6697894"/>
            <a:ext cx="4707464" cy="3039914"/>
          </a:xfrm>
          <a:prstGeom prst="rect">
            <a:avLst/>
          </a:prstGeom>
        </p:spPr>
        <p:txBody>
          <a:bodyPr/>
          <a:lstStyle/>
          <a:p>
            <a:pPr marL="381000" indent="-381000">
              <a:buSzPct val="100000"/>
              <a:buBlip>
                <a:blip r:embed="rId6"/>
              </a:buBlip>
              <a:defRPr sz="2000" b="0"/>
            </a:pPr>
            <a:r>
              <a:t>Field Engineering</a:t>
            </a:r>
          </a:p>
          <a:p>
            <a:pPr marL="381000" indent="-381000">
              <a:buSzPct val="100000"/>
              <a:buBlip>
                <a:blip r:embed="rId6"/>
              </a:buBlip>
              <a:defRPr sz="2000" b="0"/>
            </a:pPr>
            <a:r>
              <a:t>Detail Engineering</a:t>
            </a:r>
          </a:p>
          <a:p>
            <a:pPr marL="381000" indent="-381000">
              <a:buSzPct val="100000"/>
              <a:buBlip>
                <a:blip r:embed="rId6"/>
              </a:buBlip>
              <a:defRPr sz="2000" b="0"/>
            </a:pPr>
            <a:r>
              <a:t>DC Plant Installations, Upgrades, Replacements and Migrations</a:t>
            </a:r>
          </a:p>
          <a:p>
            <a:pPr marL="381000" indent="-381000">
              <a:buSzPct val="100000"/>
              <a:buBlip>
                <a:blip r:embed="rId6"/>
              </a:buBlip>
              <a:defRPr sz="2000" b="0"/>
            </a:pPr>
            <a:r>
              <a:t>VRLA and Flooded Batteries</a:t>
            </a:r>
          </a:p>
          <a:p>
            <a:pPr marL="381000" indent="-381000">
              <a:buSzPct val="100000"/>
              <a:buBlip>
                <a:blip r:embed="rId6"/>
              </a:buBlip>
              <a:defRPr sz="2000" b="0"/>
            </a:pPr>
            <a:r>
              <a:t>Spill Containment Systems</a:t>
            </a:r>
          </a:p>
        </p:txBody>
      </p:sp>
      <p:sp>
        <p:nvSpPr>
          <p:cNvPr id="199" name="Rounded Rectangle"/>
          <p:cNvSpPr/>
          <p:nvPr/>
        </p:nvSpPr>
        <p:spPr>
          <a:xfrm>
            <a:off x="10360394" y="9123594"/>
            <a:ext cx="4321069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0" name="Rounded Rectangle"/>
          <p:cNvSpPr/>
          <p:nvPr/>
        </p:nvSpPr>
        <p:spPr>
          <a:xfrm>
            <a:off x="17754587" y="6812194"/>
            <a:ext cx="4321069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1" name="Battery Energy Storage Systems (BESS) In-Building…"/>
          <p:cNvSpPr txBox="1"/>
          <p:nvPr/>
        </p:nvSpPr>
        <p:spPr>
          <a:xfrm>
            <a:off x="9973998" y="6697894"/>
            <a:ext cx="4707465" cy="3039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Battery Energy Storage Systems (BESS) In-Building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Battery Energy Storage Systems (BESS) Modular Container Solutions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Battery Energy Storage Systems (BESS) Monitoring Systems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7"/>
              </a:buBlip>
              <a:defRPr sz="2000" b="0"/>
            </a:pPr>
            <a:r>
              <a:t>Renewable Energy Project Installation</a:t>
            </a:r>
          </a:p>
        </p:txBody>
      </p:sp>
      <p:sp>
        <p:nvSpPr>
          <p:cNvPr id="202" name="Rounded Rectangle"/>
          <p:cNvSpPr/>
          <p:nvPr/>
        </p:nvSpPr>
        <p:spPr>
          <a:xfrm>
            <a:off x="17767287" y="7370994"/>
            <a:ext cx="4005288" cy="360476"/>
          </a:xfrm>
          <a:prstGeom prst="roundRect">
            <a:avLst>
              <a:gd name="adj" fmla="val 50000"/>
            </a:avLst>
          </a:prstGeom>
          <a:solidFill>
            <a:schemeClr val="accent4">
              <a:hueOff val="609139"/>
              <a:lumOff val="16169"/>
              <a:alpha val="64178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203" name="FTTH - Fiber to the Home Installation…"/>
          <p:cNvSpPr txBox="1"/>
          <p:nvPr/>
        </p:nvSpPr>
        <p:spPr>
          <a:xfrm>
            <a:off x="17416198" y="6771588"/>
            <a:ext cx="4707465" cy="303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FTTH - Fiber to the Home Installation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Aerial and Buried Drop Placement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Fiber Splicing and Testing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Copper Splicing</a:t>
            </a:r>
          </a:p>
          <a:p>
            <a:pPr marL="381000" indent="-381000">
              <a:buClr>
                <a:srgbClr val="57BEF0"/>
              </a:buClr>
              <a:buSzPct val="100000"/>
              <a:buBlip>
                <a:blip r:embed="rId8"/>
              </a:buBlip>
              <a:defRPr sz="2000" b="0"/>
            </a:pPr>
            <a:r>
              <a:t>OSP - Inspecting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7936" y="12907263"/>
            <a:ext cx="308128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OSITIONED FOR GROWTH"/>
          <p:cNvSpPr txBox="1">
            <a:spLocks noGrp="1"/>
          </p:cNvSpPr>
          <p:nvPr>
            <p:ph type="title"/>
          </p:nvPr>
        </p:nvSpPr>
        <p:spPr>
          <a:xfrm>
            <a:off x="1219200" y="1470798"/>
            <a:ext cx="21945600" cy="1799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lang="en-US" sz="12000" spc="0" dirty="0">
                <a:latin typeface="+mj-lt"/>
              </a:rPr>
              <a:t>ADMINISTRATIVE CAPABILITIES</a:t>
            </a:r>
            <a:endParaRPr sz="12000" spc="0" dirty="0">
              <a:latin typeface="+mj-lt"/>
            </a:endParaRPr>
          </a:p>
        </p:txBody>
      </p:sp>
      <p:pic>
        <p:nvPicPr>
          <p:cNvPr id="208" name="alamon-logo.png" descr="alamo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OVID-19 IMPACT"/>
          <p:cNvSpPr txBox="1"/>
          <p:nvPr/>
        </p:nvSpPr>
        <p:spPr>
          <a:xfrm>
            <a:off x="1279588" y="3406251"/>
            <a:ext cx="10265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endParaRPr sz="4000" dirty="0"/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285" y="12890329"/>
            <a:ext cx="311430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8ED97A2-CF80-D94C-9DCB-C88E0FAE8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3406251"/>
            <a:ext cx="21945600" cy="3212263"/>
          </a:xfrm>
        </p:spPr>
        <p:txBody>
          <a:bodyPr lIns="50800" tIns="50800" rIns="50800" bIns="50800" anchor="t">
            <a:noAutofit/>
          </a:bodyPr>
          <a:lstStyle/>
          <a:p>
            <a:endParaRPr lang="en-US" sz="3400" dirty="0"/>
          </a:p>
          <a:p>
            <a:pPr marL="0" indent="0">
              <a:buNone/>
            </a:pPr>
            <a:r>
              <a:rPr lang="en-US" sz="3400" dirty="0"/>
              <a:t>We bring expanded Administrative Capabilities to the </a:t>
            </a:r>
          </a:p>
          <a:p>
            <a:pPr marL="0" indent="0">
              <a:buNone/>
            </a:pPr>
            <a:r>
              <a:rPr lang="en-US" sz="3400" dirty="0"/>
              <a:t>union of </a:t>
            </a:r>
            <a:r>
              <a:rPr lang="en-US" sz="3400" dirty="0" err="1"/>
              <a:t>Alamon</a:t>
            </a:r>
            <a:r>
              <a:rPr lang="en-US" sz="3400" dirty="0"/>
              <a:t> and </a:t>
            </a:r>
            <a:r>
              <a:rPr lang="en-US" sz="3400" dirty="0" err="1"/>
              <a:t>Telmon</a:t>
            </a:r>
            <a:r>
              <a:rPr lang="en-US" sz="3400" dirty="0"/>
              <a:t>, with dedicated personnel</a:t>
            </a:r>
          </a:p>
          <a:p>
            <a:pPr marL="0" indent="0">
              <a:buNone/>
            </a:pPr>
            <a:r>
              <a:rPr lang="en-US" sz="3400" dirty="0"/>
              <a:t>in these departments: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BC7AAE8-BDB6-4644-84E8-07E10C76950A}"/>
              </a:ext>
            </a:extLst>
          </p:cNvPr>
          <p:cNvSpPr txBox="1">
            <a:spLocks/>
          </p:cNvSpPr>
          <p:nvPr/>
        </p:nvSpPr>
        <p:spPr>
          <a:xfrm>
            <a:off x="1219200" y="6729082"/>
            <a:ext cx="11901714" cy="4703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Autofit/>
          </a:bodyPr>
          <a:lstStyle>
            <a:lvl1pPr marL="685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1pPr>
            <a:lvl2pPr marL="1371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2057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2743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34290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14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4800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5486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6172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Safety</a:t>
            </a:r>
          </a:p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Fleet Management</a:t>
            </a:r>
          </a:p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Accounting</a:t>
            </a:r>
          </a:p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Human Resources</a:t>
            </a:r>
          </a:p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Information Technology</a:t>
            </a:r>
          </a:p>
          <a:p>
            <a:pPr lvl="1" hangingPunct="1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3400" b="0" dirty="0"/>
              <a:t>Recruiting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esop-02-growth-covid-bg.jpg" descr="esop-02-growth-covid-bg.jpg"/>
          <p:cNvPicPr>
            <a:picLocks noChangeAspect="1"/>
          </p:cNvPicPr>
          <p:nvPr/>
        </p:nvPicPr>
        <p:blipFill>
          <a:blip r:embed="rId3"/>
          <a:srcRect t="801" r="3531"/>
          <a:stretch>
            <a:fillRect/>
          </a:stretch>
        </p:blipFill>
        <p:spPr>
          <a:xfrm>
            <a:off x="476769" y="14670"/>
            <a:ext cx="23907231" cy="1370133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POSITIONED FOR GROWTH"/>
          <p:cNvSpPr txBox="1">
            <a:spLocks noGrp="1"/>
          </p:cNvSpPr>
          <p:nvPr>
            <p:ph type="title"/>
          </p:nvPr>
        </p:nvSpPr>
        <p:spPr>
          <a:xfrm>
            <a:off x="1219200" y="1470798"/>
            <a:ext cx="21945600" cy="1799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31578D"/>
                </a:solidFill>
                <a:latin typeface="Bison Bold"/>
                <a:ea typeface="Bison Bold"/>
                <a:cs typeface="Bison Bold"/>
                <a:sym typeface="Bison Bold"/>
              </a:defRPr>
            </a:lvl1pPr>
          </a:lstStyle>
          <a:p>
            <a:r>
              <a:rPr sz="12000" spc="0" dirty="0">
                <a:latin typeface="+mj-lt"/>
              </a:rPr>
              <a:t>POSITIONED FOR GROWTH</a:t>
            </a:r>
          </a:p>
        </p:txBody>
      </p:sp>
      <p:pic>
        <p:nvPicPr>
          <p:cNvPr id="208" name="alamon-logo.png" descr="alamo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5597" y="11784303"/>
            <a:ext cx="3030207" cy="121141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OVID-19 IMPACT"/>
          <p:cNvSpPr txBox="1"/>
          <p:nvPr/>
        </p:nvSpPr>
        <p:spPr>
          <a:xfrm>
            <a:off x="1279588" y="3898909"/>
            <a:ext cx="442108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rPr sz="4000" dirty="0"/>
              <a:t>COVID-19 IMPACT</a:t>
            </a:r>
          </a:p>
        </p:txBody>
      </p:sp>
      <p:sp>
        <p:nvSpPr>
          <p:cNvPr id="210" name="Our teams are all over the nation, and our employees have been able to stay healthy.…"/>
          <p:cNvSpPr txBox="1"/>
          <p:nvPr/>
        </p:nvSpPr>
        <p:spPr>
          <a:xfrm>
            <a:off x="1219200" y="4820203"/>
            <a:ext cx="9017000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marL="457200" indent="-457200">
              <a:buSzPct val="100000"/>
              <a:buFont typeface="Arial" panose="020B0604020202020204" pitchFamily="34" charset="0"/>
              <a:buChar char="•"/>
              <a:defRPr sz="2900" b="0"/>
            </a:pPr>
            <a:r>
              <a:rPr dirty="0"/>
              <a:t>Our teams are all over the nation, and our employees have been able to stay healthy.</a:t>
            </a:r>
            <a:endParaRPr lang="en-US" dirty="0"/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 sz="2900" b="0"/>
            </a:pPr>
            <a:r>
              <a:rPr dirty="0"/>
              <a:t>Strong Safety Program.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  <a:defRPr sz="2900" b="0"/>
            </a:pPr>
            <a:r>
              <a:rPr dirty="0" err="1"/>
              <a:t>Alamon</a:t>
            </a:r>
            <a:r>
              <a:rPr dirty="0"/>
              <a:t> employees are considered </a:t>
            </a:r>
            <a:r>
              <a:rPr lang="en-US" dirty="0"/>
              <a:t>essential and </a:t>
            </a:r>
            <a:r>
              <a:rPr dirty="0"/>
              <a:t>are able to continue to work through the pandemic.</a:t>
            </a:r>
          </a:p>
        </p:txBody>
      </p:sp>
      <p:sp>
        <p:nvSpPr>
          <p:cNvPr id="211" name="FINANCIAL STABILITY"/>
          <p:cNvSpPr txBox="1"/>
          <p:nvPr/>
        </p:nvSpPr>
        <p:spPr>
          <a:xfrm>
            <a:off x="1279588" y="8301990"/>
            <a:ext cx="535403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rPr sz="4000" dirty="0"/>
              <a:t>FINANCIAL STABILITY</a:t>
            </a:r>
          </a:p>
        </p:txBody>
      </p:sp>
      <p:sp>
        <p:nvSpPr>
          <p:cNvPr id="212" name="Alamon is a financially sound company with continued growth potential.…"/>
          <p:cNvSpPr txBox="1"/>
          <p:nvPr/>
        </p:nvSpPr>
        <p:spPr>
          <a:xfrm>
            <a:off x="1339976" y="9174422"/>
            <a:ext cx="8782362" cy="183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 sz="2900" b="0"/>
            </a:pPr>
            <a:r>
              <a:rPr dirty="0" err="1"/>
              <a:t>Alamon</a:t>
            </a:r>
            <a:r>
              <a:rPr dirty="0"/>
              <a:t> is a financially sound company with continued growth potential.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  <a:defRPr sz="2900" b="0"/>
            </a:pPr>
            <a:r>
              <a:rPr lang="en-US" dirty="0" err="1"/>
              <a:t>Alamon’s</a:t>
            </a:r>
            <a:r>
              <a:rPr lang="en-US" dirty="0"/>
              <a:t> business strategy is built on taking educated risks.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6285" y="12890329"/>
            <a:ext cx="311430" cy="435103"/>
          </a:xfrm>
          <a:prstGeom prst="rect">
            <a:avLst/>
          </a:prstGeom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/>
          <a:lstStyle>
            <a:lvl1pPr>
              <a:defRPr sz="2600"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37061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5_BoldColor">
  <a:themeElements>
    <a:clrScheme name="25_BoldColor">
      <a:dk1>
        <a:srgbClr val="53585F"/>
      </a:dk1>
      <a:lt1>
        <a:srgbClr val="00BFF3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Druk Medium"/>
        <a:ea typeface="Druk Medium"/>
        <a:cs typeface="Druk Medium"/>
      </a:majorFont>
      <a:minorFont>
        <a:latin typeface="Druk Medium"/>
        <a:ea typeface="Druk Medium"/>
        <a:cs typeface="Druk Medium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roxima Nova Extrabold"/>
            <a:ea typeface="Proxima Nova Extrabold"/>
            <a:cs typeface="Proxima Nova Extrabold"/>
            <a:sym typeface="Proxima Nova Extra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1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Proxima Nova"/>
            <a:ea typeface="Proxima Nova"/>
            <a:cs typeface="Proxima Nova"/>
            <a:sym typeface="Proxima Nov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1048</Words>
  <Application>Microsoft Macintosh PowerPoint</Application>
  <PresentationFormat>Custom</PresentationFormat>
  <Paragraphs>177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Helvetica Neue</vt:lpstr>
      <vt:lpstr>Proxima Nova Extrabold</vt:lpstr>
      <vt:lpstr>Proxima Nova Semibold</vt:lpstr>
      <vt:lpstr>Arial</vt:lpstr>
      <vt:lpstr>Druk Medium</vt:lpstr>
      <vt:lpstr>Proxima Nova</vt:lpstr>
      <vt:lpstr>25_BoldColor</vt:lpstr>
      <vt:lpstr>ALAMON &amp; Telmon Joining forces </vt:lpstr>
      <vt:lpstr>EFFECTIVE Sept. 1, 2020</vt:lpstr>
      <vt:lpstr>The plan FOR ALAMON AND TELMON</vt:lpstr>
      <vt:lpstr>The plan FOR ALAMON AND TELMON</vt:lpstr>
      <vt:lpstr>Impact to you, effective September 1, 2020</vt:lpstr>
      <vt:lpstr>ALAMON SERVICES</vt:lpstr>
      <vt:lpstr>ALAMON SERVICES</vt:lpstr>
      <vt:lpstr>ADMINISTRATIVE CAPABILITIES</vt:lpstr>
      <vt:lpstr>POSITIONED FOR GROWTH</vt:lpstr>
      <vt:lpstr>PowerPoint Presentation</vt:lpstr>
      <vt:lpstr>READY FOR 2021</vt:lpstr>
      <vt:lpstr>ESOP FUNDS YOUR RETIREMENT</vt:lpstr>
      <vt:lpstr>HOW HAS ALAMON’S ESOP PERFORMED?</vt:lpstr>
      <vt:lpstr>OVERALL VALUATION</vt:lpstr>
      <vt:lpstr>QUESTIONS ?</vt:lpstr>
      <vt:lpstr>We are Glad Telmon  is part of our Family.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ALAMON ESOP</dc:title>
  <dc:creator>Colleen Lillie</dc:creator>
  <cp:lastModifiedBy>Dave Prunty</cp:lastModifiedBy>
  <cp:revision>20</cp:revision>
  <dcterms:modified xsi:type="dcterms:W3CDTF">2020-08-25T09:59:59Z</dcterms:modified>
</cp:coreProperties>
</file>